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67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90" autoAdjust="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53113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75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NG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838274-25B2-4557-B020-8B888756DCEC}" type="slidenum">
              <a:rPr lang="en-NG" smtClean="0"/>
              <a:t>‹#›</a:t>
            </a:fld>
            <a:endParaRPr lang="en-NG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59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NG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838274-25B2-4557-B020-8B888756DCEC}" type="slidenum">
              <a:rPr lang="en-NG" smtClean="0"/>
              <a:t>‹#›</a:t>
            </a:fld>
            <a:endParaRPr lang="en-NG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1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NG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838274-25B2-4557-B020-8B888756DCEC}" type="slidenum">
              <a:rPr lang="en-NG" smtClean="0"/>
              <a:t>‹#›</a:t>
            </a:fld>
            <a:endParaRPr lang="en-NG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65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NG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838274-25B2-4557-B020-8B888756DCEC}" type="slidenum">
              <a:rPr lang="en-NG" smtClean="0"/>
              <a:t>‹#›</a:t>
            </a:fld>
            <a:endParaRPr lang="en-NG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8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NG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838274-25B2-4557-B020-8B888756DCEC}" type="slidenum">
              <a:rPr lang="en-NG" smtClean="0"/>
              <a:t>‹#›</a:t>
            </a:fld>
            <a:endParaRPr lang="en-NG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NG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838274-25B2-4557-B020-8B888756DCEC}" type="slidenum">
              <a:rPr lang="en-NG" smtClean="0"/>
              <a:t>‹#›</a:t>
            </a:fld>
            <a:endParaRPr lang="en-NG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NG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838274-25B2-4557-B020-8B888756DCEC}" type="slidenum">
              <a:rPr lang="en-NG" smtClean="0"/>
              <a:t>‹#›</a:t>
            </a:fld>
            <a:endParaRPr lang="en-NG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59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NG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838274-25B2-4557-B020-8B888756DCEC}" type="slidenum">
              <a:rPr lang="en-NG" smtClean="0"/>
              <a:t>‹#›</a:t>
            </a:fld>
            <a:endParaRPr lang="en-NG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3D53A8D5-2432-4028-8498-07F008924C75}" type="datetimeFigureOut">
              <a:rPr lang="en-NG" smtClean="0"/>
              <a:t>02/10/2023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7E838274-25B2-4557-B020-8B888756DCEC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044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8800-E0F8-4E1D-942C-75B1B14F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Automatic Timetable Generation System</a:t>
            </a:r>
            <a:endParaRPr lang="en-NG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E275DF-6864-445B-86A9-5FE31DB8A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/>
              <a:t>WITH MANUAL ADJUSTMENTS CAPABILITY</a:t>
            </a:r>
            <a:endParaRPr lang="en-NG" sz="2000" b="1" dirty="0"/>
          </a:p>
          <a:p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21300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B06A-FCC1-43A7-8B0B-17E3DE4E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732627"/>
            <a:ext cx="3767257" cy="1358678"/>
          </a:xfrm>
        </p:spPr>
        <p:txBody>
          <a:bodyPr/>
          <a:lstStyle/>
          <a:p>
            <a:r>
              <a:rPr lang="en-GB" dirty="0"/>
              <a:t>Fitness Function</a:t>
            </a:r>
            <a:endParaRPr lang="en-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37EEA-E5D7-47BA-BE59-1843466A60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62" y="2490953"/>
            <a:ext cx="4674742" cy="35526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+mj-lt"/>
                <a:ea typeface="Calibri" panose="020F0502020204030204" pitchFamily="34" charset="0"/>
              </a:rPr>
              <a:t>It evaluates how well a genome solves 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+mj-lt"/>
                <a:ea typeface="Calibri" panose="020F0502020204030204" pitchFamily="34" charset="0"/>
              </a:rPr>
              <a:t>In this research, the fitness method counts the violations that occur on each genome.</a:t>
            </a:r>
            <a:endParaRPr lang="en-NG" sz="28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68666-4A57-4F3B-B58F-CE1788909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771" t="3631" r="33465" b="36287"/>
          <a:stretch/>
        </p:blipFill>
        <p:spPr>
          <a:xfrm>
            <a:off x="5864773" y="2627586"/>
            <a:ext cx="5812220" cy="1177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BFE25-52F6-48BA-9F26-2081C6CCF514}"/>
              </a:ext>
            </a:extLst>
          </p:cNvPr>
          <p:cNvSpPr txBox="1"/>
          <p:nvPr/>
        </p:nvSpPr>
        <p:spPr>
          <a:xfrm>
            <a:off x="6905297" y="3897938"/>
            <a:ext cx="467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Code snippet showing the fitness method</a:t>
            </a:r>
            <a:endParaRPr lang="en-N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81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D9A6E-2259-4BC0-B8A7-7499E701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20" y="0"/>
            <a:ext cx="6663559" cy="6011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081D5F-ABD9-462E-AF8E-A97DB4BB6A3E}"/>
              </a:ext>
            </a:extLst>
          </p:cNvPr>
          <p:cNvSpPr txBox="1"/>
          <p:nvPr/>
        </p:nvSpPr>
        <p:spPr>
          <a:xfrm>
            <a:off x="4393324" y="6148551"/>
            <a:ext cx="366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Genetic Algorithm Flowchart</a:t>
            </a:r>
            <a:endParaRPr lang="en-N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27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A2BC0-5916-499E-B9C7-5599BF29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  <a:latin typeface="+mj-lt"/>
              </a:rPr>
              <a:t>Result</a:t>
            </a:r>
            <a:r>
              <a:rPr lang="en-GB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5400" b="1" dirty="0">
                <a:solidFill>
                  <a:schemeClr val="bg1"/>
                </a:solidFill>
                <a:latin typeface="+mj-lt"/>
              </a:rPr>
              <a:t>Output</a:t>
            </a:r>
            <a:endParaRPr lang="en-NG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28E9CE4-EC76-487B-9353-432DC60791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83406" y="1810413"/>
            <a:ext cx="8905918" cy="3570883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latin typeface="+mn-lt"/>
              </a:rPr>
              <a:t>The timetable results (genomes) are generated as list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/>
              <a:t>The list contents are converted to CSV 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latin typeface="+mn-lt"/>
              </a:rPr>
              <a:t>These </a:t>
            </a:r>
            <a:r>
              <a:rPr lang="en-GB" sz="2800" b="1" dirty="0"/>
              <a:t>can be displayed and manually adjusted with spreadsheets such as MS Excel</a:t>
            </a:r>
            <a:endParaRPr lang="en-NG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704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72A2E-8D68-46C2-AF70-7EA105DD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86" y="504602"/>
            <a:ext cx="7777655" cy="5454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BAD19-7387-48FA-B9E3-D43890829EFB}"/>
              </a:ext>
            </a:extLst>
          </p:cNvPr>
          <p:cNvSpPr txBox="1"/>
          <p:nvPr/>
        </p:nvSpPr>
        <p:spPr>
          <a:xfrm>
            <a:off x="4537592" y="6168732"/>
            <a:ext cx="344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Timetable Output (Snippet)</a:t>
            </a:r>
            <a:endParaRPr lang="en-NG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4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AA15-46FA-47C8-9840-824BCD78F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378" y="1531413"/>
            <a:ext cx="4574622" cy="1358678"/>
          </a:xfrm>
        </p:spPr>
        <p:txBody>
          <a:bodyPr/>
          <a:lstStyle/>
          <a:p>
            <a:r>
              <a:rPr lang="en-GB" sz="5400" b="1" dirty="0"/>
              <a:t>Thank you!</a:t>
            </a:r>
            <a:endParaRPr lang="en-NG" sz="5400" b="1" dirty="0"/>
          </a:p>
        </p:txBody>
      </p:sp>
    </p:spTree>
    <p:extLst>
      <p:ext uri="{BB962C8B-B14F-4D97-AF65-F5344CB8AC3E}">
        <p14:creationId xmlns:p14="http://schemas.microsoft.com/office/powerpoint/2010/main" val="292912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DC338E-3BE7-4E76-9A6F-30380846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91" y="926980"/>
            <a:ext cx="6910627" cy="1164882"/>
          </a:xfrm>
        </p:spPr>
        <p:txBody>
          <a:bodyPr/>
          <a:lstStyle/>
          <a:p>
            <a:r>
              <a:rPr lang="en-GB" sz="4000" dirty="0"/>
              <a:t>The Timetabling Problem</a:t>
            </a:r>
            <a:br>
              <a:rPr lang="en-GB" dirty="0"/>
            </a:br>
            <a:endParaRPr lang="en-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7DA03-B6A5-4F6C-821C-CAC4445F68B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FA0B67-037F-4D86-80B4-4306C9BDF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5EFBF-7E38-47C6-85AC-6064ECD3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1" y="1980180"/>
            <a:ext cx="7401827" cy="3879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915FD-21C9-4FC2-81FE-CB8A53EE7BE8}"/>
              </a:ext>
            </a:extLst>
          </p:cNvPr>
          <p:cNvSpPr txBox="1"/>
          <p:nvPr/>
        </p:nvSpPr>
        <p:spPr>
          <a:xfrm>
            <a:off x="8884118" y="797510"/>
            <a:ext cx="31089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The creation of timetables is an NP-hard problem 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NP-hard problems are difficult to find optimal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This research attempts to solve the timetabling problem using a “</a:t>
            </a:r>
            <a:r>
              <a:rPr lang="en-GB" sz="2400" b="1" i="1" dirty="0">
                <a:solidFill>
                  <a:schemeClr val="bg1"/>
                </a:solidFill>
              </a:rPr>
              <a:t>Genetic Algorithm”</a:t>
            </a:r>
            <a:endParaRPr lang="en-NG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7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8048D0-3704-4F1D-80B8-82E8DBBD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+mj-lt"/>
              </a:rPr>
              <a:t>Genetic Algorithms</a:t>
            </a:r>
            <a:endParaRPr lang="en-NG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FB5AEC-C58B-417B-8CCB-8E95B8FF7BF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5180" y="1877557"/>
            <a:ext cx="5257800" cy="3772472"/>
          </a:xfrm>
        </p:spPr>
        <p:txBody>
          <a:bodyPr/>
          <a:lstStyle/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+mn-lt"/>
                <a:ea typeface="Calibri" panose="020F0502020204030204" pitchFamily="34" charset="0"/>
              </a:rPr>
              <a:t>Genetic algorithms imitates biological evolution to find optimal solutions</a:t>
            </a:r>
            <a:endParaRPr lang="en-GB" sz="2400" b="1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They have characteristics of stochastic and heuristic algorithms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1" dirty="0">
                <a:latin typeface="+mn-lt"/>
              </a:rPr>
              <a:t>They are optimization algorithms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NG" sz="1800" b="1" dirty="0">
              <a:latin typeface="+mn-lt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FB55392-9688-4263-AA5E-E7CD9069D528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9233" y="1618305"/>
            <a:ext cx="6031832" cy="403172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30810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85064E-CC69-4054-8729-DD3686D4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Processing Stage &gt;&gt;&gt;</a:t>
            </a:r>
            <a:endParaRPr lang="en-NG" sz="5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B30993-4D6F-4165-9D9E-78D05624EE03}"/>
              </a:ext>
            </a:extLst>
          </p:cNvPr>
          <p:cNvSpPr/>
          <p:nvPr/>
        </p:nvSpPr>
        <p:spPr>
          <a:xfrm>
            <a:off x="4797062" y="3626371"/>
            <a:ext cx="2597869" cy="1430884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79A430-AD45-4C5B-93CF-9E45DD32FBB3}"/>
              </a:ext>
            </a:extLst>
          </p:cNvPr>
          <p:cNvCxnSpPr/>
          <p:nvPr/>
        </p:nvCxnSpPr>
        <p:spPr>
          <a:xfrm>
            <a:off x="4424855" y="1585367"/>
            <a:ext cx="0" cy="14308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45C880C-3621-41B4-AC97-E41F212B3F7D}"/>
              </a:ext>
            </a:extLst>
          </p:cNvPr>
          <p:cNvSpPr/>
          <p:nvPr/>
        </p:nvSpPr>
        <p:spPr>
          <a:xfrm>
            <a:off x="1332591" y="3626371"/>
            <a:ext cx="2597869" cy="1430884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5BECED-BA54-41AF-B5D9-ED435C63E77B}"/>
              </a:ext>
            </a:extLst>
          </p:cNvPr>
          <p:cNvSpPr/>
          <p:nvPr/>
        </p:nvSpPr>
        <p:spPr>
          <a:xfrm>
            <a:off x="4797063" y="1638027"/>
            <a:ext cx="2597869" cy="1430884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9D5431-468C-4A0C-97C7-1D74674337D0}"/>
              </a:ext>
            </a:extLst>
          </p:cNvPr>
          <p:cNvSpPr/>
          <p:nvPr/>
        </p:nvSpPr>
        <p:spPr>
          <a:xfrm>
            <a:off x="1320360" y="1638027"/>
            <a:ext cx="2597869" cy="1430884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049347-8006-48D3-B8D2-813060E9D8F3}"/>
              </a:ext>
            </a:extLst>
          </p:cNvPr>
          <p:cNvSpPr/>
          <p:nvPr/>
        </p:nvSpPr>
        <p:spPr>
          <a:xfrm>
            <a:off x="8011513" y="1638027"/>
            <a:ext cx="2597869" cy="1430884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4211AAC-D6F3-4A0B-9D8F-CA6611DCAB41}"/>
              </a:ext>
            </a:extLst>
          </p:cNvPr>
          <p:cNvCxnSpPr/>
          <p:nvPr/>
        </p:nvCxnSpPr>
        <p:spPr>
          <a:xfrm>
            <a:off x="7740869" y="1690688"/>
            <a:ext cx="0" cy="14308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C6C2351-6A11-4D29-B685-A900B4C73C0F}"/>
              </a:ext>
            </a:extLst>
          </p:cNvPr>
          <p:cNvSpPr/>
          <p:nvPr/>
        </p:nvSpPr>
        <p:spPr>
          <a:xfrm>
            <a:off x="8011513" y="3626371"/>
            <a:ext cx="2597869" cy="1430884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8DA74D-BCE4-49A3-87A5-E11E0A725632}"/>
              </a:ext>
            </a:extLst>
          </p:cNvPr>
          <p:cNvSpPr txBox="1"/>
          <p:nvPr/>
        </p:nvSpPr>
        <p:spPr>
          <a:xfrm>
            <a:off x="1681655" y="2144110"/>
            <a:ext cx="200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1. Genome</a:t>
            </a:r>
            <a:endParaRPr lang="en-NG" sz="28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65A5EA-7370-44EF-804C-A530E75191A5}"/>
              </a:ext>
            </a:extLst>
          </p:cNvPr>
          <p:cNvSpPr txBox="1"/>
          <p:nvPr/>
        </p:nvSpPr>
        <p:spPr>
          <a:xfrm>
            <a:off x="4821811" y="2180461"/>
            <a:ext cx="2445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</a:t>
            </a:r>
            <a:r>
              <a:rPr lang="en-GB" sz="2000" b="1" dirty="0">
                <a:solidFill>
                  <a:schemeClr val="bg1"/>
                </a:solidFill>
              </a:rPr>
              <a:t>. </a:t>
            </a:r>
            <a:r>
              <a:rPr lang="en-GB" sz="2400" b="1" dirty="0">
                <a:solidFill>
                  <a:schemeClr val="bg1"/>
                </a:solidFill>
              </a:rPr>
              <a:t>Chromosome</a:t>
            </a:r>
            <a:endParaRPr lang="en-NG" sz="16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E8CAAD-0D24-45DA-AA46-D92CD3C777A8}"/>
              </a:ext>
            </a:extLst>
          </p:cNvPr>
          <p:cNvSpPr txBox="1"/>
          <p:nvPr/>
        </p:nvSpPr>
        <p:spPr>
          <a:xfrm>
            <a:off x="8247496" y="2144110"/>
            <a:ext cx="1803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3. Mutation</a:t>
            </a:r>
            <a:endParaRPr lang="en-NG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C44ADA-B899-4243-88BF-43119FE17F7A}"/>
              </a:ext>
            </a:extLst>
          </p:cNvPr>
          <p:cNvSpPr txBox="1"/>
          <p:nvPr/>
        </p:nvSpPr>
        <p:spPr>
          <a:xfrm>
            <a:off x="1582618" y="3926314"/>
            <a:ext cx="206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4. Multipoint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   Crossover</a:t>
            </a:r>
            <a:endParaRPr lang="en-NG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FA6BB2-F636-478C-993E-7034AAA6D271}"/>
              </a:ext>
            </a:extLst>
          </p:cNvPr>
          <p:cNvSpPr txBox="1"/>
          <p:nvPr/>
        </p:nvSpPr>
        <p:spPr>
          <a:xfrm>
            <a:off x="5011260" y="3926314"/>
            <a:ext cx="1757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5. Fitness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   Function</a:t>
            </a:r>
            <a:endParaRPr lang="en-NG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3B4C76-B408-4256-8764-E0B2357DBF98}"/>
              </a:ext>
            </a:extLst>
          </p:cNvPr>
          <p:cNvSpPr txBox="1"/>
          <p:nvPr/>
        </p:nvSpPr>
        <p:spPr>
          <a:xfrm>
            <a:off x="8275676" y="4020907"/>
            <a:ext cx="2069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6. Population</a:t>
            </a:r>
            <a:endParaRPr lang="en-N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7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F899106-ABC0-4A56-9D86-7EF1882B25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In a genetic algorithm, a genome </a:t>
            </a:r>
            <a:r>
              <a:rPr lang="en-US" sz="2800" dirty="0">
                <a:latin typeface="+mn-lt"/>
                <a:ea typeface="Calibri" panose="020F0502020204030204" pitchFamily="34" charset="0"/>
              </a:rPr>
              <a:t>is </a:t>
            </a:r>
            <a:r>
              <a:rPr lang="en-US" sz="2800" dirty="0">
                <a:effectLst/>
                <a:latin typeface="+mn-lt"/>
                <a:ea typeface="Calibri" panose="020F0502020204030204" pitchFamily="34" charset="0"/>
              </a:rPr>
              <a:t>potential solution to the problem being solved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Calibri" panose="020F0502020204030204" pitchFamily="34" charset="0"/>
              </a:rPr>
              <a:t>In this work, it is represented by a very long string of binary bits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Calibri" panose="020F0502020204030204" pitchFamily="34" charset="0"/>
              </a:rPr>
              <a:t>The entire solutions of the timetable (at an iteration) are encoded in the genome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Calibri" panose="020F0502020204030204" pitchFamily="34" charset="0"/>
              </a:rPr>
              <a:t>Multiple genomes are being analyzed and processed simultaneously and are called a “Population”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Calibri" panose="020F0502020204030204" pitchFamily="34" charset="0"/>
              </a:rPr>
              <a:t>A population size of 2 was used in this work</a:t>
            </a:r>
            <a:endParaRPr lang="en-NG" sz="2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26E46-8490-4D66-9304-D14C69B89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7764"/>
            <a:ext cx="9144000" cy="49523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+mn-lt"/>
              </a:rPr>
              <a:t>Genome</a:t>
            </a:r>
            <a:endParaRPr lang="en-NG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879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30BF77-420A-4C44-A3DE-9CF5729BB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33523A-3B96-4BBC-ACEE-4FA208CB2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1C3C2-DCA1-48DD-B3BA-7E9F32CC93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22419"/>
            <a:ext cx="12269002" cy="596044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6AE1D5-BA3F-4F7D-9E53-60120F405D12}"/>
              </a:ext>
            </a:extLst>
          </p:cNvPr>
          <p:cNvSpPr txBox="1"/>
          <p:nvPr/>
        </p:nvSpPr>
        <p:spPr>
          <a:xfrm>
            <a:off x="3368842" y="6052032"/>
            <a:ext cx="5801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Genome Sample Used In The Research</a:t>
            </a:r>
            <a:endParaRPr lang="en-NG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55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A5A0A-8D8E-403D-8A97-C393B7BB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87" y="0"/>
            <a:ext cx="3767257" cy="1358678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Chromosome</a:t>
            </a:r>
            <a:endParaRPr lang="en-NG" b="1" dirty="0">
              <a:solidFill>
                <a:schemeClr val="bg1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CD0259-8D60-4881-A3C6-F01DFCF32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621" y="1532696"/>
            <a:ext cx="4571997" cy="3880849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+mn-lt"/>
                <a:ea typeface="Calibri" panose="020F0502020204030204" pitchFamily="34" charset="0"/>
              </a:rPr>
              <a:t>The chromosome refers to a genome segment that represents a particular trait of the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n-lt"/>
                <a:ea typeface="Calibri" panose="020F0502020204030204" pitchFamily="34" charset="0"/>
              </a:rPr>
              <a:t>In the research, every 14 bits of the genome represented a class-venue pair</a:t>
            </a:r>
            <a:endParaRPr lang="en-NG" sz="28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54665-C673-4509-94D8-BA25F0BA7A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228" y="1781069"/>
            <a:ext cx="5496910" cy="31066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7F4C6A-1A82-432C-A898-FB66C81A6BD0}"/>
              </a:ext>
            </a:extLst>
          </p:cNvPr>
          <p:cNvSpPr txBox="1"/>
          <p:nvPr/>
        </p:nvSpPr>
        <p:spPr>
          <a:xfrm>
            <a:off x="7157545" y="5013435"/>
            <a:ext cx="353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14 Bit Chromosome Sample</a:t>
            </a:r>
            <a:endParaRPr lang="en-N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88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3D8E7-03CF-45F8-A197-43D1AA0D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47" y="208648"/>
            <a:ext cx="3767257" cy="135867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Mutation</a:t>
            </a:r>
            <a:endParaRPr lang="en-NG" b="1" dirty="0">
              <a:solidFill>
                <a:schemeClr val="bg1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81B01B5-2E3C-40B3-A890-61E7F4FF7E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019" y="1763206"/>
            <a:ext cx="4826871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+mn-lt"/>
                <a:ea typeface="Calibri" panose="020F0502020204030204" pitchFamily="34" charset="0"/>
              </a:rPr>
              <a:t>Mutations introduce variations in the respective genomes.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n-lt"/>
                <a:ea typeface="Calibri" panose="020F0502020204030204" pitchFamily="34" charset="0"/>
              </a:rPr>
              <a:t>In this research, randomly selected bits are flipped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n-lt"/>
                <a:ea typeface="Calibri" panose="020F0502020204030204" pitchFamily="34" charset="0"/>
              </a:rPr>
              <a:t>The constant mutation rate is 5%</a:t>
            </a:r>
            <a:endParaRPr lang="en-NG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61344-1965-4A2B-B271-7A3E012B18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62" y="1976137"/>
            <a:ext cx="5192109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DF352-7D39-4CC2-BF51-CE11D51107EA}"/>
              </a:ext>
            </a:extLst>
          </p:cNvPr>
          <p:cNvSpPr txBox="1"/>
          <p:nvPr/>
        </p:nvSpPr>
        <p:spPr>
          <a:xfrm>
            <a:off x="6846590" y="4845269"/>
            <a:ext cx="467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Mutation occurring on chromosome</a:t>
            </a:r>
            <a:endParaRPr lang="en-N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8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6D8F-2F00-4690-9A88-A56BB8FA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814414"/>
            <a:ext cx="3767257" cy="1358678"/>
          </a:xfrm>
        </p:spPr>
        <p:txBody>
          <a:bodyPr/>
          <a:lstStyle/>
          <a:p>
            <a:r>
              <a:rPr lang="en-GB" dirty="0"/>
              <a:t>Multipoint Crossover</a:t>
            </a:r>
            <a:endParaRPr lang="en-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46852-05E1-4B68-B71A-FC3234FE7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662" y="2448911"/>
            <a:ext cx="4813737" cy="3594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ea typeface="Calibri" panose="020F0502020204030204" pitchFamily="34" charset="0"/>
              </a:rPr>
              <a:t>C</a:t>
            </a:r>
            <a:r>
              <a:rPr lang="en-US" sz="2800" b="1" dirty="0">
                <a:effectLst/>
                <a:ea typeface="Calibri" panose="020F0502020204030204" pitchFamily="34" charset="0"/>
              </a:rPr>
              <a:t>rossovers are used to combine genes from two parent genomes to create offspring genomes.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ea typeface="Calibri" panose="020F0502020204030204" pitchFamily="34" charset="0"/>
              </a:rPr>
              <a:t>This research implements multipoint crossovers</a:t>
            </a:r>
            <a:endParaRPr lang="en-NG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9CEC5-09EC-47B1-ADB1-905F9FCCF0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945" y="1744716"/>
            <a:ext cx="5139558" cy="33422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BFD768-3910-4AC8-8133-7FC64CB0C965}"/>
              </a:ext>
            </a:extLst>
          </p:cNvPr>
          <p:cNvSpPr txBox="1"/>
          <p:nvPr/>
        </p:nvSpPr>
        <p:spPr>
          <a:xfrm>
            <a:off x="6842234" y="5223641"/>
            <a:ext cx="4933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Representation of Multipoint Crossover</a:t>
            </a:r>
            <a:endParaRPr lang="en-N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94154"/>
      </p:ext>
    </p:extLst>
  </p:cSld>
  <p:clrMapOvr>
    <a:masterClrMapping/>
  </p:clrMapOvr>
</p:sld>
</file>

<file path=ppt/theme/theme1.xml><?xml version="1.0" encoding="utf-8"?>
<a:theme xmlns:a="http://schemas.openxmlformats.org/drawingml/2006/main" name="Scientific findings presentation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2516</TotalTime>
  <Words>334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Agency FB</vt:lpstr>
      <vt:lpstr>Arial</vt:lpstr>
      <vt:lpstr>Arial Nova</vt:lpstr>
      <vt:lpstr>Biome</vt:lpstr>
      <vt:lpstr>Biome Light</vt:lpstr>
      <vt:lpstr>Calibri</vt:lpstr>
      <vt:lpstr>Segoe UI</vt:lpstr>
      <vt:lpstr>Segoe UI Light</vt:lpstr>
      <vt:lpstr>Scientific findings presentation</vt:lpstr>
      <vt:lpstr>Automatic Timetable Generation System</vt:lpstr>
      <vt:lpstr>The Timetabling Problem </vt:lpstr>
      <vt:lpstr>Genetic Algorithms</vt:lpstr>
      <vt:lpstr>Processing Stage &gt;&gt;&gt;</vt:lpstr>
      <vt:lpstr>Genome</vt:lpstr>
      <vt:lpstr>PowerPoint Presentation</vt:lpstr>
      <vt:lpstr>Chromosome</vt:lpstr>
      <vt:lpstr>Mutation</vt:lpstr>
      <vt:lpstr>Multipoint Crossover</vt:lpstr>
      <vt:lpstr>Fitness Function</vt:lpstr>
      <vt:lpstr>PowerPoint Presentation</vt:lpstr>
      <vt:lpstr>Result Output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Timetable Generation System</dc:title>
  <dc:creator>Aniekan Afangideh</dc:creator>
  <cp:lastModifiedBy>Aniekan Afangideh</cp:lastModifiedBy>
  <cp:revision>41</cp:revision>
  <dcterms:created xsi:type="dcterms:W3CDTF">2023-09-30T21:35:02Z</dcterms:created>
  <dcterms:modified xsi:type="dcterms:W3CDTF">2023-10-02T20:55:58Z</dcterms:modified>
</cp:coreProperties>
</file>